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E251463-9F9A-490E-A45C-E308829B708A}">
  <a:tblStyle styleId="{CE251463-9F9A-490E-A45C-E308829B70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aleway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1083ebe8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1083ebe8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71083ebe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71083ebe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1083ebe8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1083ebe8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1083ebe8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71083ebe8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1083ebe8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1083ebe8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1083ebe8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1083ebe8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74308a3b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74308a3b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71083ebe8_3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71083ebe8_3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71083ebe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71083ebe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verify design and compare to other related system on an exclusive clusters with modern architecture.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71083eb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71083eb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few threads work longer than the others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TuX2 achieves balanced execution with all threads.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great improvement is due to vertex cut, it has a balance workload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1083ebe8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71083ebe8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71083ebe8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71083ebe8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PowerGraph and PowerLyra support a GAS-based MF implementation.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They do not support  SSP or mini-batch.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Achieves more than an order of magnitude improvement, which comes from Mini-batch and Hereogenous data layout.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71083ebe8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371083ebe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71083ebe8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71083ebe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14d59dc42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14d59dc42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1083eb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1083eb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1083eb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1083eb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71083eb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71083eb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1083ebe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71083ebe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1083ebe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1083ebe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adjust those problems,,</a:t>
            </a:r>
            <a:r>
              <a:rPr lang="en"/>
              <a:t>Using a unified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with ML systems, achieve at least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71083ebe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71083ebe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which edges in set of the high degree vertex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 cached copy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each partition, vertex and edge are in </a:t>
            </a:r>
            <a:r>
              <a:rPr lang="en"/>
              <a:t>separate</a:t>
            </a:r>
            <a:r>
              <a:rPr lang="en"/>
              <a:t> arraies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destination of vertex and an index of its vertex in corresponding vertex array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" y="0"/>
            <a:ext cx="91274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>
            <p:ph type="ctrTitle"/>
          </p:nvPr>
        </p:nvSpPr>
        <p:spPr>
          <a:xfrm>
            <a:off x="352725" y="994825"/>
            <a:ext cx="59853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T</a:t>
            </a:r>
            <a:r>
              <a:rPr lang="en" sz="3000"/>
              <a:t>u</a:t>
            </a:r>
            <a:r>
              <a:rPr b="1" lang="en" sz="3000"/>
              <a:t>X</a:t>
            </a:r>
            <a:r>
              <a:rPr b="1" baseline="30000" lang="en" sz="3000"/>
              <a:t>2</a:t>
            </a:r>
            <a:r>
              <a:rPr lang="en" sz="3000"/>
              <a:t>: Distributed Graph Computation for Machine Learning</a:t>
            </a:r>
            <a:endParaRPr sz="3000"/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445552" y="36756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18: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Hongyu Huang, Linna Hu, Jiashuo Sun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Designs</a:t>
            </a:r>
            <a:endParaRPr/>
          </a:p>
        </p:txBody>
      </p:sp>
      <p:sp>
        <p:nvSpPr>
          <p:cNvPr id="188" name="Google Shape;188;p22"/>
          <p:cNvSpPr txBox="1"/>
          <p:nvPr>
            <p:ph idx="1" type="body"/>
          </p:nvPr>
        </p:nvSpPr>
        <p:spPr>
          <a:xfrm>
            <a:off x="729450" y="1774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Scheduling: </a:t>
            </a:r>
            <a:r>
              <a:rPr lang="en" sz="1800"/>
              <a:t>Stale Synchronous Parallel (SSP) based scheduling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DataModel: </a:t>
            </a:r>
            <a:r>
              <a:rPr lang="en" sz="1800"/>
              <a:t>Heterogeneous data model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rgbClr val="000000"/>
                </a:solidFill>
              </a:rPr>
              <a:t>Programming: </a:t>
            </a:r>
            <a:r>
              <a:rPr lang="en" sz="1800"/>
              <a:t>MEGA graph model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Scheduling: Stale Synchronous Parallel in TuX</a:t>
            </a:r>
            <a:r>
              <a:rPr baseline="30000" lang="en"/>
              <a:t>2</a:t>
            </a:r>
            <a:r>
              <a:rPr lang="en"/>
              <a:t> </a:t>
            </a:r>
            <a:endParaRPr/>
          </a:p>
        </p:txBody>
      </p:sp>
      <p:pic>
        <p:nvPicPr>
          <p:cNvPr id="194" name="Google Shape;19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0602" y="1872975"/>
            <a:ext cx="2895098" cy="19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306575" y="1766225"/>
            <a:ext cx="3152700" cy="21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Steps: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All servers finish clock 1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Fastest server (0) finishes clock 2 and slowest server (n) is in clock 2, fastest server continues.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Fastest server (0) finishes clock 3 and slowest server (n) is in clock 2, fastest server blocks.</a:t>
            </a:r>
            <a:endParaRPr sz="1400"/>
          </a:p>
        </p:txBody>
      </p:sp>
      <p:pic>
        <p:nvPicPr>
          <p:cNvPr id="196" name="Google Shape;19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5701" y="1872975"/>
            <a:ext cx="2809559" cy="19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DataModel: Heterogeneous data Model</a:t>
            </a:r>
            <a:endParaRPr/>
          </a:p>
        </p:txBody>
      </p:sp>
      <p:sp>
        <p:nvSpPr>
          <p:cNvPr id="202" name="Google Shape;202;p24"/>
          <p:cNvSpPr txBox="1"/>
          <p:nvPr>
            <p:ph idx="1" type="body"/>
          </p:nvPr>
        </p:nvSpPr>
        <p:spPr>
          <a:xfrm>
            <a:off x="729450" y="1621675"/>
            <a:ext cx="410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Heterogeneous Vertices: </a:t>
            </a:r>
            <a:endParaRPr/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Different properties: e.g. Logistic Regression</a:t>
            </a:r>
            <a:endParaRPr b="1" sz="14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Benefits:</a:t>
            </a:r>
            <a:endParaRPr b="1" sz="1800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Heterogeneity for compact data structure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sz="1400"/>
              <a:t>Heterogeneity for efficient execution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Heterogeneity for less network traffic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8550" y="2082450"/>
            <a:ext cx="2858825" cy="1498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Heterogeneity for Compact Data Structure </a:t>
            </a:r>
            <a:endParaRPr/>
          </a:p>
        </p:txBody>
      </p:sp>
      <p:sp>
        <p:nvSpPr>
          <p:cNvPr id="209" name="Google Shape;209;p25"/>
          <p:cNvSpPr txBox="1"/>
          <p:nvPr>
            <p:ph idx="1" type="body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Logistic Regression:</a:t>
            </a:r>
            <a:endParaRPr b="1"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849" y="2027751"/>
            <a:ext cx="7002149" cy="250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6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Heterogeneity for Efficient Execution</a:t>
            </a:r>
            <a:endParaRPr/>
          </a:p>
        </p:txBody>
      </p:sp>
      <p:sp>
        <p:nvSpPr>
          <p:cNvPr id="216" name="Google Shape;216;p26"/>
          <p:cNvSpPr txBox="1"/>
          <p:nvPr>
            <p:ph idx="1" type="body"/>
          </p:nvPr>
        </p:nvSpPr>
        <p:spPr>
          <a:xfrm>
            <a:off x="729450" y="1396650"/>
            <a:ext cx="44469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 sz="1400"/>
              <a:t>Sequential access for locally when syncing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b="1" lang="en" sz="1400"/>
              <a:t>Less overhead tracing the updated vertices</a:t>
            </a:r>
            <a:endParaRPr b="1" sz="1400"/>
          </a:p>
        </p:txBody>
      </p:sp>
      <p:pic>
        <p:nvPicPr>
          <p:cNvPr id="217" name="Google Shape;21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75" y="2142375"/>
            <a:ext cx="4446901" cy="2621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575" y="2968425"/>
            <a:ext cx="2661649" cy="64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Programming: MEGA graph model</a:t>
            </a:r>
            <a:endParaRPr/>
          </a:p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MEGA</a:t>
            </a:r>
            <a:r>
              <a:rPr lang="en" sz="1600"/>
              <a:t>: Mini-batch, Exchange, GlobalSync, and Apply</a:t>
            </a:r>
            <a:r>
              <a:rPr lang="en" sz="1500"/>
              <a:t> 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Exchange: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Apply: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GlobalSync: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700" y="3286475"/>
            <a:ext cx="2586050" cy="95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2108" y="2807850"/>
            <a:ext cx="1529992" cy="35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2702" y="2329225"/>
            <a:ext cx="3668899" cy="35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729450" y="6358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Mini-batch MF for recommendation</a:t>
            </a:r>
            <a:endParaRPr/>
          </a:p>
        </p:txBody>
      </p:sp>
      <p:sp>
        <p:nvSpPr>
          <p:cNvPr id="233" name="Google Shape;233;p28"/>
          <p:cNvSpPr txBox="1"/>
          <p:nvPr>
            <p:ph idx="1" type="body"/>
          </p:nvPr>
        </p:nvSpPr>
        <p:spPr>
          <a:xfrm>
            <a:off x="729450" y="2590100"/>
            <a:ext cx="4243200" cy="16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Exchange</a:t>
            </a:r>
            <a:r>
              <a:rPr lang="en"/>
              <a:t>(v_user, v_item, edge, a_user, a_item, context)</a:t>
            </a:r>
            <a:r>
              <a:rPr b="1" lang="en"/>
              <a:t>{</a:t>
            </a:r>
            <a:endParaRPr b="1"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red = PredictRating(v_user, v_item);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loss = pred - edge.rating;  context. loss += loss^2;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(a_user, a_item) += Gradient(loss, v_user, v_item); </a:t>
            </a:r>
            <a:r>
              <a:rPr b="1" lang="en"/>
              <a:t>}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Apply</a:t>
            </a:r>
            <a:r>
              <a:rPr lang="en"/>
              <a:t>(ver, accum,ctx) {ver.data += accum;}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/>
              <a:t>Combine</a:t>
            </a:r>
            <a:r>
              <a:rPr lang="en"/>
              <a:t>(ctx1, ctx2) {ctx.loss = ctx1.loss + ctx2.loss;}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4" name="Google Shape;2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1326900"/>
            <a:ext cx="5265624" cy="117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8"/>
          <p:cNvPicPr preferRelativeResize="0"/>
          <p:nvPr/>
        </p:nvPicPr>
        <p:blipFill rotWithShape="1">
          <a:blip r:embed="rId4">
            <a:alphaModFix/>
          </a:blip>
          <a:srcRect b="1787" l="0" r="0" t="0"/>
          <a:stretch/>
        </p:blipFill>
        <p:spPr>
          <a:xfrm>
            <a:off x="6465525" y="1322050"/>
            <a:ext cx="1952625" cy="30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Programming: MEGA graph model</a:t>
            </a:r>
            <a:endParaRPr/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729450" y="1282325"/>
            <a:ext cx="265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/>
              <a:t>Compose stage</a:t>
            </a:r>
            <a:endParaRPr b="1" sz="1800"/>
          </a:p>
        </p:txBody>
      </p:sp>
      <p:pic>
        <p:nvPicPr>
          <p:cNvPr id="242" name="Google Shape;24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900" y="1681500"/>
            <a:ext cx="3275375" cy="319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1275" y="1747113"/>
            <a:ext cx="5293100" cy="3059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 setup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707700" y="1499325"/>
            <a:ext cx="4609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Machine information</a:t>
            </a:r>
            <a:endParaRPr b="1" sz="1800">
              <a:solidFill>
                <a:srgbClr val="38761D"/>
              </a:solidFill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16 CPU cores, 256GB memory, 54Gbps InfiniBand NIC</a:t>
            </a:r>
            <a:endParaRPr b="1"/>
          </a:p>
          <a:p>
            <a:pPr indent="0" lvl="0" marL="0" marR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Typical ML algorithms</a:t>
            </a:r>
            <a:endParaRPr b="1" sz="1800">
              <a:solidFill>
                <a:srgbClr val="38761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MF,LDA,BlockPG</a:t>
            </a:r>
            <a:endParaRPr b="1"/>
          </a:p>
          <a:p>
            <a:pPr indent="0" lvl="0" marL="0" marR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Large-scale dataset</a:t>
            </a:r>
            <a:endParaRPr b="1" sz="1800">
              <a:solidFill>
                <a:srgbClr val="38761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b="1" lang="en"/>
              <a:t>UP to 64 billion edges graph</a:t>
            </a:r>
            <a:endParaRPr b="1"/>
          </a:p>
        </p:txBody>
      </p:sp>
      <p:graphicFrame>
        <p:nvGraphicFramePr>
          <p:cNvPr id="250" name="Google Shape;250;p30"/>
          <p:cNvGraphicFramePr/>
          <p:nvPr/>
        </p:nvGraphicFramePr>
        <p:xfrm>
          <a:off x="3530550" y="246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{CE251463-9F9A-490E-A45C-E308829B708A}</a:tableStyleId>
              </a:tblPr>
              <a:tblGrid>
                <a:gridCol w="1429225"/>
                <a:gridCol w="1495725"/>
                <a:gridCol w="1569525"/>
                <a:gridCol w="701625"/>
              </a:tblGrid>
              <a:tr h="627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Dataset name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# of users/docs/samples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# of items/words/features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# of edges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NewsData(LDA)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7.3MB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418.4K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1.4B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AdsData(BlockPG)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924.8MB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209.3M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64.9B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Netflix(MF)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480.2K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17.8K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100.5M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13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Synthesized(MF)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30M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6.3M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727650" y="13204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Compare to Parameter Server</a:t>
            </a:r>
            <a:endParaRPr b="1" sz="1800">
              <a:solidFill>
                <a:srgbClr val="38761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48% improvement on 32 servers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Algorithm: BlockPG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Dataset: Microsoft private AdsData (64B edges)</a:t>
            </a:r>
            <a:endParaRPr/>
          </a:p>
        </p:txBody>
      </p:sp>
      <p:pic>
        <p:nvPicPr>
          <p:cNvPr id="257" name="Google Shape;25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950" y="2546513"/>
            <a:ext cx="3042199" cy="201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818" y="2561738"/>
            <a:ext cx="3042200" cy="19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536875" y="5585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 Content</a:t>
            </a:r>
            <a:endParaRPr sz="3600"/>
          </a:p>
        </p:txBody>
      </p:sp>
      <p:cxnSp>
        <p:nvCxnSpPr>
          <p:cNvPr id="94" name="Google Shape;94;p14"/>
          <p:cNvCxnSpPr/>
          <p:nvPr/>
        </p:nvCxnSpPr>
        <p:spPr>
          <a:xfrm>
            <a:off x="12225" y="2943025"/>
            <a:ext cx="9175200" cy="24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4"/>
          <p:cNvSpPr/>
          <p:nvPr/>
        </p:nvSpPr>
        <p:spPr>
          <a:xfrm>
            <a:off x="2327100" y="2808625"/>
            <a:ext cx="305400" cy="256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4"/>
          <p:cNvSpPr/>
          <p:nvPr/>
        </p:nvSpPr>
        <p:spPr>
          <a:xfrm>
            <a:off x="7255850" y="2826925"/>
            <a:ext cx="232200" cy="186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/>
        </p:nvSpPr>
        <p:spPr>
          <a:xfrm>
            <a:off x="177150" y="3517250"/>
            <a:ext cx="18876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Graphs for ML</a:t>
            </a:r>
            <a:endParaRPr b="1" sz="1800"/>
          </a:p>
        </p:txBody>
      </p:sp>
      <p:sp>
        <p:nvSpPr>
          <p:cNvPr id="98" name="Google Shape;98;p14"/>
          <p:cNvSpPr txBox="1"/>
          <p:nvPr/>
        </p:nvSpPr>
        <p:spPr>
          <a:xfrm>
            <a:off x="1731950" y="1916775"/>
            <a:ext cx="171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TuX</a:t>
            </a:r>
            <a:r>
              <a:rPr b="1" baseline="30000" lang="en" sz="1800"/>
              <a:t>2</a:t>
            </a:r>
            <a:r>
              <a:rPr b="1" lang="en" sz="1800"/>
              <a:t> </a:t>
            </a:r>
            <a:r>
              <a:rPr b="1" lang="en" sz="1800"/>
              <a:t>Design</a:t>
            </a:r>
            <a:endParaRPr b="1" sz="1800"/>
          </a:p>
        </p:txBody>
      </p:sp>
      <p:sp>
        <p:nvSpPr>
          <p:cNvPr id="99" name="Google Shape;99;p14"/>
          <p:cNvSpPr txBox="1"/>
          <p:nvPr/>
        </p:nvSpPr>
        <p:spPr>
          <a:xfrm>
            <a:off x="2965502" y="3514175"/>
            <a:ext cx="26301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MEGA Model in </a:t>
            </a:r>
            <a:r>
              <a:rPr b="1" lang="en" sz="1800"/>
              <a:t>TuX</a:t>
            </a:r>
            <a:r>
              <a:rPr b="1" baseline="30000" lang="en" sz="1800"/>
              <a:t>2</a:t>
            </a:r>
            <a:r>
              <a:rPr b="1" lang="en" sz="1800"/>
              <a:t> </a:t>
            </a:r>
            <a:endParaRPr b="1" sz="1800"/>
          </a:p>
        </p:txBody>
      </p:sp>
      <p:sp>
        <p:nvSpPr>
          <p:cNvPr id="100" name="Google Shape;100;p14"/>
          <p:cNvSpPr txBox="1"/>
          <p:nvPr/>
        </p:nvSpPr>
        <p:spPr>
          <a:xfrm>
            <a:off x="4960250" y="1947625"/>
            <a:ext cx="15942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Experiments</a:t>
            </a:r>
            <a:endParaRPr b="1" sz="1800"/>
          </a:p>
        </p:txBody>
      </p:sp>
      <p:sp>
        <p:nvSpPr>
          <p:cNvPr id="101" name="Google Shape;101;p14"/>
          <p:cNvSpPr txBox="1"/>
          <p:nvPr/>
        </p:nvSpPr>
        <p:spPr>
          <a:xfrm>
            <a:off x="6757825" y="3486275"/>
            <a:ext cx="1415700" cy="5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Evaluation</a:t>
            </a:r>
            <a:endParaRPr b="1" sz="1800"/>
          </a:p>
        </p:txBody>
      </p:sp>
      <p:sp>
        <p:nvSpPr>
          <p:cNvPr id="102" name="Google Shape;102;p14"/>
          <p:cNvSpPr txBox="1"/>
          <p:nvPr/>
        </p:nvSpPr>
        <p:spPr>
          <a:xfrm>
            <a:off x="2328675" y="2714425"/>
            <a:ext cx="2322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2</a:t>
            </a:r>
            <a:endParaRPr sz="1800"/>
          </a:p>
        </p:txBody>
      </p:sp>
      <p:grpSp>
        <p:nvGrpSpPr>
          <p:cNvPr id="103" name="Google Shape;103;p14"/>
          <p:cNvGrpSpPr/>
          <p:nvPr/>
        </p:nvGrpSpPr>
        <p:grpSpPr>
          <a:xfrm>
            <a:off x="3921150" y="2699514"/>
            <a:ext cx="420300" cy="365611"/>
            <a:chOff x="3921150" y="2699514"/>
            <a:chExt cx="420300" cy="365611"/>
          </a:xfrm>
        </p:grpSpPr>
        <p:sp>
          <p:nvSpPr>
            <p:cNvPr id="104" name="Google Shape;104;p14"/>
            <p:cNvSpPr/>
            <p:nvPr/>
          </p:nvSpPr>
          <p:spPr>
            <a:xfrm>
              <a:off x="3921150" y="2808625"/>
              <a:ext cx="420300" cy="256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3974650" y="2699514"/>
              <a:ext cx="305400" cy="1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3</a:t>
              </a:r>
              <a:endParaRPr sz="1800"/>
            </a:p>
          </p:txBody>
        </p:sp>
      </p:grpSp>
      <p:sp>
        <p:nvSpPr>
          <p:cNvPr id="106" name="Google Shape;106;p14"/>
          <p:cNvSpPr txBox="1"/>
          <p:nvPr/>
        </p:nvSpPr>
        <p:spPr>
          <a:xfrm>
            <a:off x="7216250" y="2709775"/>
            <a:ext cx="232200" cy="1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5</a:t>
            </a:r>
            <a:endParaRPr sz="1800"/>
          </a:p>
        </p:txBody>
      </p:sp>
      <p:sp>
        <p:nvSpPr>
          <p:cNvPr id="107" name="Google Shape;107;p14"/>
          <p:cNvSpPr/>
          <p:nvPr/>
        </p:nvSpPr>
        <p:spPr>
          <a:xfrm rot="-5400000">
            <a:off x="705700" y="3236225"/>
            <a:ext cx="305400" cy="186000"/>
          </a:xfrm>
          <a:prstGeom prst="rightArrow">
            <a:avLst>
              <a:gd fmla="val 50000" name="adj1"/>
              <a:gd fmla="val 50000" name="adj2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4"/>
          <p:cNvSpPr/>
          <p:nvPr/>
        </p:nvSpPr>
        <p:spPr>
          <a:xfrm rot="-5400000">
            <a:off x="3982300" y="3236225"/>
            <a:ext cx="305400" cy="18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4"/>
          <p:cNvSpPr/>
          <p:nvPr/>
        </p:nvSpPr>
        <p:spPr>
          <a:xfrm rot="-5400000">
            <a:off x="7255850" y="3236225"/>
            <a:ext cx="305400" cy="18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4"/>
          <p:cNvSpPr/>
          <p:nvPr/>
        </p:nvSpPr>
        <p:spPr>
          <a:xfrm rot="5400000">
            <a:off x="2327100" y="2424200"/>
            <a:ext cx="305400" cy="18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4"/>
          <p:cNvSpPr/>
          <p:nvPr/>
        </p:nvSpPr>
        <p:spPr>
          <a:xfrm rot="5400000">
            <a:off x="5512950" y="2490138"/>
            <a:ext cx="305400" cy="18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4"/>
          <p:cNvGrpSpPr/>
          <p:nvPr/>
        </p:nvGrpSpPr>
        <p:grpSpPr>
          <a:xfrm>
            <a:off x="2269650" y="2696164"/>
            <a:ext cx="420300" cy="365611"/>
            <a:chOff x="3921150" y="2699514"/>
            <a:chExt cx="420300" cy="365611"/>
          </a:xfrm>
        </p:grpSpPr>
        <p:sp>
          <p:nvSpPr>
            <p:cNvPr id="113" name="Google Shape;113;p14"/>
            <p:cNvSpPr/>
            <p:nvPr/>
          </p:nvSpPr>
          <p:spPr>
            <a:xfrm>
              <a:off x="3921150" y="2808625"/>
              <a:ext cx="420300" cy="256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3974650" y="2699514"/>
              <a:ext cx="305400" cy="1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2</a:t>
              </a:r>
              <a:endParaRPr sz="1800"/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5445150" y="2699514"/>
            <a:ext cx="420300" cy="365611"/>
            <a:chOff x="3921150" y="2699514"/>
            <a:chExt cx="420300" cy="365611"/>
          </a:xfrm>
        </p:grpSpPr>
        <p:sp>
          <p:nvSpPr>
            <p:cNvPr id="116" name="Google Shape;116;p14"/>
            <p:cNvSpPr/>
            <p:nvPr/>
          </p:nvSpPr>
          <p:spPr>
            <a:xfrm>
              <a:off x="3921150" y="2808625"/>
              <a:ext cx="420300" cy="256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 txBox="1"/>
            <p:nvPr/>
          </p:nvSpPr>
          <p:spPr>
            <a:xfrm>
              <a:off x="3974650" y="2699514"/>
              <a:ext cx="305400" cy="1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4</a:t>
              </a:r>
              <a:endParaRPr sz="1800"/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694338" y="2720726"/>
            <a:ext cx="420300" cy="327449"/>
            <a:chOff x="3921150" y="2737676"/>
            <a:chExt cx="420300" cy="327449"/>
          </a:xfrm>
        </p:grpSpPr>
        <p:sp>
          <p:nvSpPr>
            <p:cNvPr id="119" name="Google Shape;119;p14"/>
            <p:cNvSpPr/>
            <p:nvPr/>
          </p:nvSpPr>
          <p:spPr>
            <a:xfrm>
              <a:off x="3921150" y="2808625"/>
              <a:ext cx="420300" cy="256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 txBox="1"/>
            <p:nvPr/>
          </p:nvSpPr>
          <p:spPr>
            <a:xfrm>
              <a:off x="3946050" y="2737676"/>
              <a:ext cx="305400" cy="1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1</a:t>
              </a:r>
              <a:endParaRPr sz="1800"/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7147950" y="2677864"/>
            <a:ext cx="420300" cy="365611"/>
            <a:chOff x="3921150" y="2623314"/>
            <a:chExt cx="420300" cy="365611"/>
          </a:xfrm>
        </p:grpSpPr>
        <p:sp>
          <p:nvSpPr>
            <p:cNvPr id="122" name="Google Shape;122;p14"/>
            <p:cNvSpPr/>
            <p:nvPr/>
          </p:nvSpPr>
          <p:spPr>
            <a:xfrm>
              <a:off x="3921150" y="2732425"/>
              <a:ext cx="420300" cy="2565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3974650" y="2623314"/>
              <a:ext cx="305400" cy="1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5</a:t>
              </a:r>
              <a:endParaRPr sz="1800"/>
            </a:p>
          </p:txBody>
        </p:sp>
      </p:grpSp>
      <p:sp>
        <p:nvSpPr>
          <p:cNvPr id="124" name="Google Shape;124;p14"/>
          <p:cNvSpPr/>
          <p:nvPr/>
        </p:nvSpPr>
        <p:spPr>
          <a:xfrm rot="-5400000">
            <a:off x="705700" y="3271550"/>
            <a:ext cx="305400" cy="18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100" y="1821725"/>
            <a:ext cx="5168775" cy="3093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2"/>
          <p:cNvSpPr txBox="1"/>
          <p:nvPr>
            <p:ph idx="1" type="body"/>
          </p:nvPr>
        </p:nvSpPr>
        <p:spPr>
          <a:xfrm>
            <a:off x="729450" y="12442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Compare to PowerGraph, PowerLyra</a:t>
            </a:r>
            <a:endParaRPr b="1" sz="1800"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Algorithm: Matrix Factorization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en" sz="1400"/>
              <a:t>Dataset: Netflix</a:t>
            </a:r>
            <a:endParaRPr sz="1400"/>
          </a:p>
          <a:p>
            <a:pPr indent="0" lvl="0" marL="0" rtl="0" algn="l">
              <a:lnSpc>
                <a:spcPct val="114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38761D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1" name="Google Shape;271;p33"/>
          <p:cNvSpPr txBox="1"/>
          <p:nvPr>
            <p:ph idx="1" type="body"/>
          </p:nvPr>
        </p:nvSpPr>
        <p:spPr>
          <a:xfrm>
            <a:off x="729450" y="14692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TuX</a:t>
            </a:r>
            <a:r>
              <a:rPr b="1" baseline="30000" lang="en" sz="1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b="1" lang="en" sz="1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: advocates the convergence of graph computation and distributed machine learning</a:t>
            </a:r>
            <a:endParaRPr b="1" sz="1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➔"/>
            </a:pPr>
            <a:r>
              <a:rPr lang="en" sz="1800"/>
              <a:t>Introduce important machine learning concepts to graph computation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➔"/>
            </a:pPr>
            <a:r>
              <a:rPr lang="en" sz="1800"/>
              <a:t>Define a new, flexible graph model to express ML algorithms efficiently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➔"/>
            </a:pPr>
            <a:r>
              <a:rPr lang="en" sz="1800"/>
              <a:t>Demonstrate </a:t>
            </a:r>
            <a:r>
              <a:rPr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TuX</a:t>
            </a:r>
            <a:r>
              <a:rPr baseline="30000" lang="en"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2</a:t>
            </a:r>
            <a:r>
              <a:rPr lang="en" sz="1800"/>
              <a:t> outperform existing Graph and ML systems in representative ML algorithms respectively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" y="0"/>
            <a:ext cx="91274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/>
          <p:nvPr>
            <p:ph type="ctrTitle"/>
          </p:nvPr>
        </p:nvSpPr>
        <p:spPr>
          <a:xfrm>
            <a:off x="-1152025" y="8215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 you!</a:t>
            </a:r>
            <a:endParaRPr sz="6000"/>
          </a:p>
        </p:txBody>
      </p:sp>
      <p:sp>
        <p:nvSpPr>
          <p:cNvPr id="278" name="Google Shape;278;p34"/>
          <p:cNvSpPr txBox="1"/>
          <p:nvPr>
            <p:ph idx="1" type="subTitle"/>
          </p:nvPr>
        </p:nvSpPr>
        <p:spPr>
          <a:xfrm>
            <a:off x="-1469648" y="230115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Q&amp;A</a:t>
            </a:r>
            <a:endParaRPr b="1" sz="3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"/>
          <p:cNvSpPr txBox="1"/>
          <p:nvPr>
            <p:ph type="title"/>
          </p:nvPr>
        </p:nvSpPr>
        <p:spPr>
          <a:xfrm>
            <a:off x="651450" y="58997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Graph Structures in Machine Learning</a:t>
            </a:r>
            <a:endParaRPr/>
          </a:p>
        </p:txBody>
      </p:sp>
      <p:sp>
        <p:nvSpPr>
          <p:cNvPr id="130" name="Google Shape;13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575" y="1345225"/>
            <a:ext cx="2765201" cy="34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75" y="1269025"/>
            <a:ext cx="2081846" cy="3493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0600" y="1270242"/>
            <a:ext cx="3398537" cy="3568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6"/>
          <p:cNvSpPr txBox="1"/>
          <p:nvPr>
            <p:ph type="title"/>
          </p:nvPr>
        </p:nvSpPr>
        <p:spPr>
          <a:xfrm>
            <a:off x="740800" y="617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Graph Engine</a:t>
            </a:r>
            <a:endParaRPr/>
          </a:p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729325" y="16216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Simple</a:t>
            </a:r>
            <a:r>
              <a:rPr b="1" lang="en" sz="1600">
                <a:solidFill>
                  <a:srgbClr val="38761D"/>
                </a:solidFill>
              </a:rPr>
              <a:t> Programming model (e.g. GAS)</a:t>
            </a:r>
            <a:endParaRPr b="1" sz="1600">
              <a:solidFill>
                <a:srgbClr val="38761D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PageRank, Shortest path, etc.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Graph-aware Optimization</a:t>
            </a:r>
            <a:endParaRPr b="1" sz="1600">
              <a:solidFill>
                <a:srgbClr val="38761D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Data layout [Grace, Naiad]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Partitioning [PowerLyra]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Scalability to trillion-edge</a:t>
            </a:r>
            <a:endParaRPr b="1" sz="1600">
              <a:solidFill>
                <a:srgbClr val="38761D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GraM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Chaos</a:t>
            </a:r>
            <a:endParaRPr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One Trillion Edges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625" y="2795638"/>
            <a:ext cx="3914276" cy="177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0150" y="1577925"/>
            <a:ext cx="1875725" cy="12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7294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Gaps for ML on Graph Engine</a:t>
            </a:r>
            <a:endParaRPr/>
          </a:p>
        </p:txBody>
      </p:sp>
      <p:sp>
        <p:nvSpPr>
          <p:cNvPr id="147" name="Google Shape;147;p17"/>
          <p:cNvSpPr txBox="1"/>
          <p:nvPr>
            <p:ph idx="1" type="body"/>
          </p:nvPr>
        </p:nvSpPr>
        <p:spPr>
          <a:xfrm>
            <a:off x="729450" y="1320450"/>
            <a:ext cx="3221100" cy="3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 sz="1800"/>
              <a:t>Heterogeneous </a:t>
            </a:r>
            <a:r>
              <a:rPr lang="en" sz="1800">
                <a:solidFill>
                  <a:srgbClr val="000000"/>
                </a:solidFill>
              </a:rPr>
              <a:t>Vertices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9251" y="1696950"/>
            <a:ext cx="2145067" cy="26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705" y="1696950"/>
            <a:ext cx="2360699" cy="265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/>
          <p:nvPr>
            <p:ph type="title"/>
          </p:nvPr>
        </p:nvSpPr>
        <p:spPr>
          <a:xfrm>
            <a:off x="729450" y="618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Gaps for ML on Graph Engine</a:t>
            </a:r>
            <a:endParaRPr/>
          </a:p>
        </p:txBody>
      </p:sp>
      <p:sp>
        <p:nvSpPr>
          <p:cNvPr id="155" name="Google Shape;155;p18"/>
          <p:cNvSpPr txBox="1"/>
          <p:nvPr>
            <p:ph idx="1" type="body"/>
          </p:nvPr>
        </p:nvSpPr>
        <p:spPr>
          <a:xfrm>
            <a:off x="729450" y="1305625"/>
            <a:ext cx="2718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2.  Mini-Batch</a:t>
            </a:r>
            <a:endParaRPr sz="1800"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050" y="1761800"/>
            <a:ext cx="2174470" cy="270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8022" y="1838000"/>
            <a:ext cx="2452950" cy="2705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9"/>
          <p:cNvSpPr txBox="1"/>
          <p:nvPr>
            <p:ph type="title"/>
          </p:nvPr>
        </p:nvSpPr>
        <p:spPr>
          <a:xfrm>
            <a:off x="729450" y="6180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Gaps for ML on Graph Engine</a:t>
            </a:r>
            <a:endParaRPr/>
          </a:p>
        </p:txBody>
      </p:sp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729450" y="1305625"/>
            <a:ext cx="27186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3.  </a:t>
            </a:r>
            <a:r>
              <a:rPr lang="en" sz="1800"/>
              <a:t>Flexible consistency</a:t>
            </a:r>
            <a:endParaRPr sz="1800"/>
          </a:p>
        </p:txBody>
      </p:sp>
      <p:pic>
        <p:nvPicPr>
          <p:cNvPr id="164" name="Google Shape;1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2625" y="1643426"/>
            <a:ext cx="2112624" cy="263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350" y="1772163"/>
            <a:ext cx="2346701" cy="2454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209650" y="3315325"/>
            <a:ext cx="960600" cy="535200"/>
          </a:xfrm>
          <a:prstGeom prst="rightArrowCallout">
            <a:avLst>
              <a:gd fmla="val 23588" name="adj1"/>
              <a:gd fmla="val 22707" name="adj2"/>
              <a:gd fmla="val 11979" name="adj3"/>
              <a:gd fmla="val 78877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 Barrier</a:t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3775" y="1719625"/>
            <a:ext cx="2112624" cy="2500398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9"/>
          <p:cNvSpPr/>
          <p:nvPr/>
        </p:nvSpPr>
        <p:spPr>
          <a:xfrm>
            <a:off x="5962225" y="3228325"/>
            <a:ext cx="1149600" cy="469500"/>
          </a:xfrm>
          <a:prstGeom prst="rightArrowCallout">
            <a:avLst>
              <a:gd fmla="val 25000" name="adj1"/>
              <a:gd fmla="val 25000" name="adj2"/>
              <a:gd fmla="val 25000" name="adj3"/>
              <a:gd fmla="val 66321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“Soft” Barrier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/>
          <p:nvPr>
            <p:ph type="title"/>
          </p:nvPr>
        </p:nvSpPr>
        <p:spPr>
          <a:xfrm>
            <a:off x="729450" y="709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TuX</a:t>
            </a:r>
            <a:r>
              <a:rPr baseline="30000" lang="en" sz="2400"/>
              <a:t>2</a:t>
            </a:r>
            <a:endParaRPr sz="2400"/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729450" y="1370425"/>
            <a:ext cx="7688700" cy="30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Bridge Graph and ML research in one system</a:t>
            </a:r>
            <a:endParaRPr sz="1600"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Extend for distributed machine learning</a:t>
            </a:r>
            <a:endParaRPr b="1" sz="1600">
              <a:solidFill>
                <a:srgbClr val="38761D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Scheduling: Stale Synchronous Parallel (SSP) based scheduling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DataModel: Heterogeneous data model</a:t>
            </a:r>
            <a:endParaRPr/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Programming: MEGA (Mini-Batch, Exchange, GlobalSync, and Apply) graph model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Outperform both Graph and ML systems on ML algorithms</a:t>
            </a:r>
            <a:endParaRPr b="1" sz="1600">
              <a:solidFill>
                <a:srgbClr val="38761D"/>
              </a:solidFill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10x</a:t>
            </a:r>
            <a:r>
              <a:rPr b="1" lang="en"/>
              <a:t>⬈</a:t>
            </a:r>
            <a:r>
              <a:rPr lang="en"/>
              <a:t> vs. PowerGraph/PowerLyra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                  Mainly due to MEGA model and heterogeneity optimization</a:t>
            </a:r>
            <a:endParaRPr/>
          </a:p>
          <a:p>
            <a:pPr indent="-31115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48%</a:t>
            </a:r>
            <a:r>
              <a:rPr b="1" lang="en"/>
              <a:t>⬈</a:t>
            </a:r>
            <a:r>
              <a:rPr lang="en"/>
              <a:t> vs. Petuum/Parameter-Server(P-S)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"/>
              <a:t>                   Mainly due to graph-based optimization</a:t>
            </a:r>
            <a:endParaRPr/>
          </a:p>
          <a:p>
            <a:pPr indent="0" lvl="0" marL="0" rtl="0" algn="l">
              <a:spcBef>
                <a:spcPts val="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title"/>
          </p:nvPr>
        </p:nvSpPr>
        <p:spPr>
          <a:xfrm>
            <a:off x="727650" y="603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5241075" y="2251625"/>
            <a:ext cx="3401100" cy="23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</a:rPr>
              <a:t>Vertex-cut approach</a:t>
            </a:r>
            <a:endParaRPr b="1" sz="1800">
              <a:solidFill>
                <a:srgbClr val="38761D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Effective for power-law graph</a:t>
            </a:r>
            <a:endParaRPr/>
          </a:p>
          <a:p>
            <a:pPr indent="-311150" lvl="0" marL="45720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Naturally fits P-S model</a:t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Master vertices as the global state</a:t>
            </a:r>
            <a:endParaRPr/>
          </a:p>
          <a:p>
            <a:pPr indent="0" lvl="0" marL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  Mirror vertices as the local cache</a:t>
            </a:r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200" y="1774075"/>
            <a:ext cx="4446300" cy="290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1"/>
          <p:cNvSpPr txBox="1"/>
          <p:nvPr/>
        </p:nvSpPr>
        <p:spPr>
          <a:xfrm>
            <a:off x="2069850" y="1370425"/>
            <a:ext cx="9786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Overview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